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1" r:id="rId1"/>
  </p:sldMasterIdLst>
  <p:sldIdLst>
    <p:sldId id="269" r:id="rId2"/>
    <p:sldId id="256" r:id="rId3"/>
    <p:sldId id="26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3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AE5F461-DEE7-4FE8-96D9-015784F61104}" type="datetimeFigureOut">
              <a:rPr lang="ru-RU" smtClean="0"/>
              <a:t>16.08.2016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66A1E26-5487-4361-B92A-D249FF6EF4C9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95343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F461-DEE7-4FE8-96D9-015784F61104}" type="datetimeFigureOut">
              <a:rPr lang="ru-RU" smtClean="0"/>
              <a:t>16.08.2016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E26-5487-4361-B92A-D249FF6EF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435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F461-DEE7-4FE8-96D9-015784F61104}" type="datetimeFigureOut">
              <a:rPr lang="ru-RU" smtClean="0"/>
              <a:t>16.08.2016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E26-5487-4361-B92A-D249FF6EF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354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F461-DEE7-4FE8-96D9-015784F61104}" type="datetimeFigureOut">
              <a:rPr lang="ru-RU" smtClean="0"/>
              <a:t>16.08.2016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E26-5487-4361-B92A-D249FF6EF4C9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9138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F461-DEE7-4FE8-96D9-015784F61104}" type="datetimeFigureOut">
              <a:rPr lang="ru-RU" smtClean="0"/>
              <a:t>16.08.2016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E26-5487-4361-B92A-D249FF6EF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842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F461-DEE7-4FE8-96D9-015784F61104}" type="datetimeFigureOut">
              <a:rPr lang="ru-RU" smtClean="0"/>
              <a:t>16.08.2016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E26-5487-4361-B92A-D249FF6EF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737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F461-DEE7-4FE8-96D9-015784F61104}" type="datetimeFigureOut">
              <a:rPr lang="ru-RU" smtClean="0"/>
              <a:t>16.08.2016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E26-5487-4361-B92A-D249FF6EF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541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F461-DEE7-4FE8-96D9-015784F61104}" type="datetimeFigureOut">
              <a:rPr lang="ru-RU" smtClean="0"/>
              <a:t>16.08.2016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E26-5487-4361-B92A-D249FF6EF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22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F461-DEE7-4FE8-96D9-015784F61104}" type="datetimeFigureOut">
              <a:rPr lang="ru-RU" smtClean="0"/>
              <a:t>16.08.2016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E26-5487-4361-B92A-D249FF6EF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95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F461-DEE7-4FE8-96D9-015784F61104}" type="datetimeFigureOut">
              <a:rPr lang="ru-RU" smtClean="0"/>
              <a:t>16.08.2016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E26-5487-4361-B92A-D249FF6EF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309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F461-DEE7-4FE8-96D9-015784F61104}" type="datetimeFigureOut">
              <a:rPr lang="ru-RU" smtClean="0"/>
              <a:t>16.08.2016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E26-5487-4361-B92A-D249FF6EF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460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F461-DEE7-4FE8-96D9-015784F61104}" type="datetimeFigureOut">
              <a:rPr lang="ru-RU" smtClean="0"/>
              <a:t>16.08.2016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E26-5487-4361-B92A-D249FF6EF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045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F461-DEE7-4FE8-96D9-015784F61104}" type="datetimeFigureOut">
              <a:rPr lang="ru-RU" smtClean="0"/>
              <a:t>16.08.2016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E26-5487-4361-B92A-D249FF6EF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435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F461-DEE7-4FE8-96D9-015784F61104}" type="datetimeFigureOut">
              <a:rPr lang="ru-RU" smtClean="0"/>
              <a:t>16.08.2016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E26-5487-4361-B92A-D249FF6EF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566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F461-DEE7-4FE8-96D9-015784F61104}" type="datetimeFigureOut">
              <a:rPr lang="ru-RU" smtClean="0"/>
              <a:t>16.08.2016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E26-5487-4361-B92A-D249FF6EF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951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F461-DEE7-4FE8-96D9-015784F61104}" type="datetimeFigureOut">
              <a:rPr lang="ru-RU" smtClean="0"/>
              <a:t>16.08.2016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E26-5487-4361-B92A-D249FF6EF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81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F461-DEE7-4FE8-96D9-015784F61104}" type="datetimeFigureOut">
              <a:rPr lang="ru-RU" smtClean="0"/>
              <a:t>16.08.2016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1E26-5487-4361-B92A-D249FF6EF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284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AE5F461-DEE7-4FE8-96D9-015784F61104}" type="datetimeFigureOut">
              <a:rPr lang="ru-RU" smtClean="0"/>
              <a:t>16.08.2016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66A1E26-5487-4361-B92A-D249FF6EF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84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  <p:sldLayoutId id="2147484045" r:id="rId14"/>
    <p:sldLayoutId id="2147484046" r:id="rId15"/>
    <p:sldLayoutId id="2147484047" r:id="rId16"/>
    <p:sldLayoutId id="21474840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0000">
            <a:off x="880691" y="662931"/>
            <a:ext cx="9755187" cy="2364892"/>
          </a:xfrm>
        </p:spPr>
        <p:txBody>
          <a:bodyPr/>
          <a:lstStyle/>
          <a:p>
            <a:r>
              <a:rPr lang="ru-RU" sz="7200" dirty="0">
                <a:solidFill>
                  <a:srgbClr val="B80E0F"/>
                </a:solidFill>
              </a:rPr>
              <a:t>ЗДОРОВЫЙ </a:t>
            </a:r>
            <a:br>
              <a:rPr lang="ru-RU" sz="7200" dirty="0">
                <a:solidFill>
                  <a:srgbClr val="B80E0F"/>
                </a:solidFill>
              </a:rPr>
            </a:br>
            <a:r>
              <a:rPr lang="ru-RU" sz="7200" dirty="0">
                <a:solidFill>
                  <a:srgbClr val="B80E0F"/>
                </a:solidFill>
              </a:rPr>
              <a:t>ОБРАЗ ЖИЗНИ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420000">
            <a:off x="973518" y="3140716"/>
            <a:ext cx="9755187" cy="915076"/>
          </a:xfrm>
        </p:spPr>
        <p:txBody>
          <a:bodyPr/>
          <a:lstStyle/>
          <a:p>
            <a:r>
              <a:rPr lang="ru-RU" dirty="0" smtClean="0"/>
              <a:t>Подготовила:</a:t>
            </a:r>
          </a:p>
          <a:p>
            <a:r>
              <a:rPr lang="ru-RU" dirty="0" smtClean="0"/>
              <a:t>Педагог доп. Образования </a:t>
            </a:r>
            <a:r>
              <a:rPr lang="ru-RU" dirty="0" err="1" smtClean="0"/>
              <a:t>Васильченкова</a:t>
            </a:r>
            <a:r>
              <a:rPr lang="ru-RU" dirty="0" smtClean="0"/>
              <a:t> О.А.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146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Благоприятная психологическая обстановка в семье</a:t>
            </a:r>
            <a:br>
              <a:rPr lang="ru-RU" dirty="0"/>
            </a:br>
            <a:r>
              <a:rPr lang="ru-RU" dirty="0"/>
              <a:t>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960992" y="685800"/>
            <a:ext cx="4205428" cy="468947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 Добрые дружеские отношения между всеми членами семьи являются основой психического здоровья школьника.</a:t>
            </a:r>
          </a:p>
        </p:txBody>
      </p:sp>
    </p:spTree>
    <p:extLst>
      <p:ext uri="{BB962C8B-B14F-4D97-AF65-F5344CB8AC3E}">
        <p14:creationId xmlns:p14="http://schemas.microsoft.com/office/powerpoint/2010/main" val="3533274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10939" y="681644"/>
            <a:ext cx="7855526" cy="477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800" b="1" kern="15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Помнить должен стар и млад,</a:t>
            </a:r>
            <a:endParaRPr lang="ru-RU" sz="2800" kern="150" dirty="0" smtClean="0">
              <a:effectLst/>
              <a:latin typeface="Calibri" panose="020F050202020403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800" b="1" kern="15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Что здоровье – это клад!</a:t>
            </a:r>
            <a:endParaRPr lang="ru-RU" sz="2800" kern="150" dirty="0" smtClean="0">
              <a:effectLst/>
              <a:latin typeface="Calibri" panose="020F050202020403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800" b="1" kern="15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Ты здоровьем дорожи,</a:t>
            </a:r>
            <a:endParaRPr lang="ru-RU" sz="2800" kern="150" dirty="0" smtClean="0">
              <a:effectLst/>
              <a:latin typeface="Calibri" panose="020F050202020403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800" b="1" kern="15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С физкультурою дружи,</a:t>
            </a:r>
            <a:endParaRPr lang="ru-RU" sz="2800" kern="150" dirty="0" smtClean="0">
              <a:effectLst/>
              <a:latin typeface="Calibri" panose="020F050202020403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800" b="1" kern="15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Кушай то, что нам полезно,</a:t>
            </a:r>
            <a:endParaRPr lang="ru-RU" sz="2800" kern="150" dirty="0" smtClean="0">
              <a:effectLst/>
              <a:latin typeface="Calibri" panose="020F050202020403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800" b="1" kern="15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Витамины не забудь!</a:t>
            </a:r>
            <a:endParaRPr lang="ru-RU" sz="2800" kern="150" dirty="0" smtClean="0">
              <a:effectLst/>
              <a:latin typeface="Calibri" panose="020F050202020403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800" b="1" kern="15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А вреднейшим из привычек:</a:t>
            </a:r>
            <a:endParaRPr lang="ru-RU" sz="2800" kern="150" dirty="0" smtClean="0">
              <a:effectLst/>
              <a:latin typeface="Calibri" panose="020F050202020403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800" b="1" kern="15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«Стоп!» - скажи, закрыт им путь</a:t>
            </a:r>
            <a:endParaRPr lang="ru-RU" sz="2800" kern="150" dirty="0">
              <a:effectLst/>
              <a:latin typeface="Calibri" panose="020F050202020403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542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606" y="58190"/>
            <a:ext cx="10396902" cy="1620982"/>
          </a:xfrm>
        </p:spPr>
        <p:txBody>
          <a:bodyPr>
            <a:normAutofit/>
          </a:bodyPr>
          <a:lstStyle/>
          <a:p>
            <a:endParaRPr lang="ru-RU" sz="72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85779" y="532016"/>
            <a:ext cx="10394729" cy="4847924"/>
          </a:xfrm>
        </p:spPr>
        <p:txBody>
          <a:bodyPr>
            <a:noAutofit/>
          </a:bodyPr>
          <a:lstStyle/>
          <a:p>
            <a:r>
              <a:rPr lang="ru-RU" sz="4000" dirty="0" smtClean="0"/>
              <a:t>Здоровый </a:t>
            </a:r>
            <a:r>
              <a:rPr lang="ru-RU" sz="4000" dirty="0"/>
              <a:t> </a:t>
            </a:r>
            <a:r>
              <a:rPr lang="ru-RU" sz="4000" dirty="0" smtClean="0"/>
              <a:t>Образ Жизни – это совокупность сознательно сформированной привычки человека, направленной на поддержание и укрепление здоровья.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74436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928553" y="665018"/>
            <a:ext cx="79054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Понятие </a:t>
            </a:r>
            <a:r>
              <a:rPr lang="ru-RU" sz="2400" b="1" dirty="0"/>
              <a:t>"Здоровый образ жизни"</a:t>
            </a:r>
            <a:r>
              <a:rPr lang="ru-RU" sz="2400" dirty="0"/>
              <a:t> (ЗОЖ) появилось совсем недавно, в 70-е годы прошлого века. Интерес к этой теме связан с существенным увеличением продолжительности жизни, изменением среды обитания и самого человека. Современный человек стал меньше двигаться, потреблять большее количество пищи, подвергаться постоянным стрессам и иметь больше свободного времени. Количество заболеваний, предрасположенность к которым передаётся по наследству, с каждым годом выявляется всё больше и больше. Как же при этом </a:t>
            </a:r>
            <a:r>
              <a:rPr lang="ru-RU" sz="2400" b="1" dirty="0"/>
              <a:t>оставаться здоровым</a:t>
            </a:r>
            <a:r>
              <a:rPr lang="ru-RU" sz="2400" dirty="0"/>
              <a:t> и </a:t>
            </a:r>
            <a:r>
              <a:rPr lang="ru-RU" sz="2400" b="1" dirty="0"/>
              <a:t>прожить долгую активную</a:t>
            </a:r>
            <a:r>
              <a:rPr lang="ru-RU" sz="2400" dirty="0"/>
              <a:t> жизнь?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40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643" y="274320"/>
            <a:ext cx="4126860" cy="1288473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dist="19456" dir="2700000">
                    <a:srgbClr val="C0C0C0"/>
                  </a:outerShdw>
                </a:effectLst>
              </a:rPr>
              <a:t>Правильное </a:t>
            </a:r>
            <a:r>
              <a:rPr lang="ru-RU" b="1" dirty="0">
                <a:effectLst>
                  <a:outerShdw dist="19456" dir="2700000">
                    <a:srgbClr val="C0C0C0"/>
                  </a:outerShdw>
                </a:effectLst>
              </a:rPr>
              <a:t>питание</a:t>
            </a:r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985164" y="344978"/>
            <a:ext cx="4872659" cy="490641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642" y="1645920"/>
            <a:ext cx="4126861" cy="3728665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Питание школьника должно быть полноценным и сбалансированным. Энергии и питательных веществ должно хватать на рост и ежедневную активность, при этом избыток и недостаток калорийности и питательной ценности одинаково вредны.</a:t>
            </a:r>
            <a:r>
              <a:rPr lang="ru-RU" i="1" dirty="0"/>
              <a:t> Питание подростка должно быть четырёхразовым, со следующим распределением пищи</a:t>
            </a:r>
            <a:endParaRPr lang="ru-RU" dirty="0"/>
          </a:p>
          <a:p>
            <a:r>
              <a:rPr lang="ru-RU" i="1" dirty="0"/>
              <a:t>Завтрак – 30%</a:t>
            </a:r>
            <a:endParaRPr lang="ru-RU" dirty="0"/>
          </a:p>
          <a:p>
            <a:r>
              <a:rPr lang="ru-RU" i="1" dirty="0"/>
              <a:t>Обед – 40-50%</a:t>
            </a:r>
            <a:endParaRPr lang="ru-RU" dirty="0"/>
          </a:p>
          <a:p>
            <a:r>
              <a:rPr lang="ru-RU" i="1" dirty="0"/>
              <a:t>Полдник – 10%</a:t>
            </a:r>
            <a:endParaRPr lang="ru-RU" dirty="0"/>
          </a:p>
          <a:p>
            <a:r>
              <a:rPr lang="ru-RU" i="1" dirty="0"/>
              <a:t>Ужин – 15-20%</a:t>
            </a:r>
            <a:endParaRPr lang="ru-RU" dirty="0"/>
          </a:p>
          <a:p>
            <a:r>
              <a:rPr lang="ru-RU" i="1" dirty="0"/>
              <a:t>  Последний прием пищи должен быть за 1.5 – 2 часа до сна.</a:t>
            </a:r>
            <a:endParaRPr lang="ru-RU" dirty="0"/>
          </a:p>
          <a:p>
            <a:endParaRPr lang="ru-RU" dirty="0"/>
          </a:p>
        </p:txBody>
      </p:sp>
      <p:sp>
        <p:nvSpPr>
          <p:cNvPr id="5" name="Рисунок 2"/>
          <p:cNvSpPr txBox="1">
            <a:spLocks/>
          </p:cNvSpPr>
          <p:nvPr/>
        </p:nvSpPr>
        <p:spPr>
          <a:xfrm>
            <a:off x="5183188" y="995363"/>
            <a:ext cx="6172200" cy="4873625"/>
          </a:xfrm>
          <a:prstGeom prst="rect">
            <a:avLst/>
          </a:prstGeom>
        </p:spPr>
      </p:sp>
      <p:sp>
        <p:nvSpPr>
          <p:cNvPr id="6" name="Рисунок 2"/>
          <p:cNvSpPr txBox="1">
            <a:spLocks/>
          </p:cNvSpPr>
          <p:nvPr/>
        </p:nvSpPr>
        <p:spPr>
          <a:xfrm>
            <a:off x="5183188" y="995363"/>
            <a:ext cx="6172200" cy="4873625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497976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2973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dist="19456" dir="2700000">
                    <a:srgbClr val="C0C0C0"/>
                  </a:outerShdw>
                </a:effectLst>
              </a:rPr>
              <a:t>Рациональный режим дня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683434" y="270163"/>
            <a:ext cx="4081938" cy="504982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23208" y="1695797"/>
            <a:ext cx="4048818" cy="4173192"/>
          </a:xfrm>
        </p:spPr>
        <p:txBody>
          <a:bodyPr/>
          <a:lstStyle/>
          <a:p>
            <a:r>
              <a:rPr lang="ru-RU" dirty="0"/>
              <a:t>Сюда входит режим труда, подразумевающий рациональную учебную нагрузку, а также достаточный объем качественного отдыха,</a:t>
            </a:r>
          </a:p>
          <a:p>
            <a:r>
              <a:rPr lang="ru-RU" dirty="0"/>
              <a:t>в том числе сна.</a:t>
            </a:r>
          </a:p>
        </p:txBody>
      </p:sp>
    </p:spTree>
    <p:extLst>
      <p:ext uri="{BB962C8B-B14F-4D97-AF65-F5344CB8AC3E}">
        <p14:creationId xmlns:p14="http://schemas.microsoft.com/office/powerpoint/2010/main" val="2537961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93643" y="465513"/>
            <a:ext cx="4126860" cy="18703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dist="19456" dir="2700000">
                    <a:srgbClr val="C0C0C0"/>
                  </a:outerShdw>
                </a:effectLst>
              </a:rPr>
              <a:t>Оптимальная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>
                <a:effectLst>
                  <a:outerShdw dist="19456" dir="2700000">
                    <a:srgbClr val="C0C0C0"/>
                  </a:outerShdw>
                </a:effectLst>
              </a:rPr>
              <a:t>физическая нагрузка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711878" y="685800"/>
            <a:ext cx="4703657" cy="4689475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693642" y="2219498"/>
            <a:ext cx="4126861" cy="3155087"/>
          </a:xfrm>
        </p:spPr>
        <p:txBody>
          <a:bodyPr>
            <a:normAutofit lnSpcReduction="10000"/>
          </a:bodyPr>
          <a:lstStyle/>
          <a:p>
            <a:r>
              <a:rPr lang="ru-RU" dirty="0"/>
              <a:t> Любой ребенок, даже самый «неспортивный», должен заниматься физкультурой или спортом. Учитывая, что уроки физкультуры не в состоянии обеспечить достаточную физическую нагрузку, в свободное время школьнику рекомендуется посещать спортивную секцию и выделять время на подвижные игры на свежем воздухе.</a:t>
            </a:r>
          </a:p>
        </p:txBody>
      </p:sp>
    </p:spTree>
    <p:extLst>
      <p:ext uri="{BB962C8B-B14F-4D97-AF65-F5344CB8AC3E}">
        <p14:creationId xmlns:p14="http://schemas.microsoft.com/office/powerpoint/2010/main" val="2968705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22218"/>
          </a:xfrm>
        </p:spPr>
        <p:txBody>
          <a:bodyPr/>
          <a:lstStyle/>
          <a:p>
            <a:r>
              <a:rPr lang="ru-RU" b="1" dirty="0">
                <a:effectLst>
                  <a:outerShdw dist="19456" dir="2700000">
                    <a:srgbClr val="C0C0C0"/>
                  </a:outerShdw>
                </a:effectLst>
              </a:rPr>
              <a:t>Закаливание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60117" y="303415"/>
            <a:ext cx="4221826" cy="468947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0000" y="1413164"/>
            <a:ext cx="3652025" cy="4455824"/>
          </a:xfrm>
        </p:spPr>
        <p:txBody>
          <a:bodyPr/>
          <a:lstStyle/>
          <a:p>
            <a:r>
              <a:rPr lang="ru-RU" dirty="0"/>
              <a:t> Закаливание является отличным средством повышения сопротивляемости организма: человек становится менее подверженным простудным заболеваниям, он реже болеет вирусными инфекциями даже во время эпидемий.</a:t>
            </a:r>
          </a:p>
        </p:txBody>
      </p:sp>
    </p:spTree>
    <p:extLst>
      <p:ext uri="{BB962C8B-B14F-4D97-AF65-F5344CB8AC3E}">
        <p14:creationId xmlns:p14="http://schemas.microsoft.com/office/powerpoint/2010/main" val="2092475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643" y="249382"/>
            <a:ext cx="4126860" cy="167085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dist="19456" dir="2700000">
                    <a:srgbClr val="C0C0C0"/>
                  </a:outerShdw>
                </a:effectLst>
              </a:rPr>
              <a:t>Соблюдение гигиенических норм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608344" y="249382"/>
            <a:ext cx="4290638" cy="503751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0000" y="1778924"/>
            <a:ext cx="3652025" cy="4090064"/>
          </a:xfrm>
        </p:spPr>
        <p:txBody>
          <a:bodyPr/>
          <a:lstStyle/>
          <a:p>
            <a:r>
              <a:rPr lang="ru-RU" dirty="0"/>
              <a:t> В эту группу входят все основные гигиенические мероприятия: поддержание чистоты полости рта и тела, чистота постельного и нательного белья, использование только личных предметов гигиены и т.п.</a:t>
            </a:r>
          </a:p>
        </p:txBody>
      </p:sp>
    </p:spTree>
    <p:extLst>
      <p:ext uri="{BB962C8B-B14F-4D97-AF65-F5344CB8AC3E}">
        <p14:creationId xmlns:p14="http://schemas.microsoft.com/office/powerpoint/2010/main" val="201217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9788" y="108065"/>
            <a:ext cx="3932237" cy="1600200"/>
          </a:xfrm>
        </p:spPr>
        <p:txBody>
          <a:bodyPr/>
          <a:lstStyle/>
          <a:p>
            <a:r>
              <a:rPr lang="ru-RU" dirty="0"/>
              <a:t>Отказ от вредных привычек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837120" y="253538"/>
            <a:ext cx="5051690" cy="4689475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693642" y="2161310"/>
            <a:ext cx="4126861" cy="3213276"/>
          </a:xfrm>
        </p:spPr>
        <p:txBody>
          <a:bodyPr/>
          <a:lstStyle/>
          <a:p>
            <a:r>
              <a:rPr lang="ru-RU" dirty="0"/>
              <a:t>Курение, алкоголь, любая форма наркомании несовместимы со здоровым образом жизни и угрожают школьнику задержкой роста и развития, формированием различных заболеваний и даже смертью.</a:t>
            </a:r>
          </a:p>
        </p:txBody>
      </p:sp>
    </p:spTree>
    <p:extLst>
      <p:ext uri="{BB962C8B-B14F-4D97-AF65-F5344CB8AC3E}">
        <p14:creationId xmlns:p14="http://schemas.microsoft.com/office/powerpoint/2010/main" val="2030505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1075</TotalTime>
  <Words>331</Words>
  <Application>Microsoft Office PowerPoint</Application>
  <PresentationFormat>Широкоэкранный</PresentationFormat>
  <Paragraphs>33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SimSun</vt:lpstr>
      <vt:lpstr>Arial</vt:lpstr>
      <vt:lpstr>Calibri</vt:lpstr>
      <vt:lpstr>Impact</vt:lpstr>
      <vt:lpstr>Tahoma</vt:lpstr>
      <vt:lpstr>Times New Roman</vt:lpstr>
      <vt:lpstr>Главное мероприятие</vt:lpstr>
      <vt:lpstr>ЗДОРОВЫЙ  ОБРАЗ ЖИЗНИ</vt:lpstr>
      <vt:lpstr>Презентация PowerPoint</vt:lpstr>
      <vt:lpstr>Презентация PowerPoint</vt:lpstr>
      <vt:lpstr>Правильное питание</vt:lpstr>
      <vt:lpstr>Рациональный режим дня</vt:lpstr>
      <vt:lpstr>Оптимальная физическая нагрузка </vt:lpstr>
      <vt:lpstr>Закаливание </vt:lpstr>
      <vt:lpstr>Соблюдение гигиенических норм </vt:lpstr>
      <vt:lpstr>Отказ от вредных привычек</vt:lpstr>
      <vt:lpstr>Благоприятная психологическая обстановка в семье 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ЗДОРОВЫЙ  ОБРАЗ ЖИЗНИ</dc:title>
  <dc:creator>user</dc:creator>
  <cp:lastModifiedBy>user</cp:lastModifiedBy>
  <cp:revision>22</cp:revision>
  <dcterms:created xsi:type="dcterms:W3CDTF">2015-10-24T09:22:01Z</dcterms:created>
  <dcterms:modified xsi:type="dcterms:W3CDTF">2016-08-15T20:06:15Z</dcterms:modified>
</cp:coreProperties>
</file>